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80" r:id="rId9"/>
    <p:sldId id="264" r:id="rId10"/>
    <p:sldId id="265" r:id="rId11"/>
    <p:sldId id="275" r:id="rId12"/>
    <p:sldId id="276" r:id="rId13"/>
    <p:sldId id="274" r:id="rId14"/>
    <p:sldId id="277" r:id="rId15"/>
    <p:sldId id="278" r:id="rId16"/>
    <p:sldId id="279" r:id="rId17"/>
    <p:sldId id="323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CE8878-1C14-417C-865C-F8682893439B}" type="datetimeFigureOut">
              <a:rPr lang="en-US" smtClean="0"/>
              <a:pPr/>
              <a:t>5/1/2019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ACEA27-6169-4EC6-89EA-FA885DD4E98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8523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ACEA27-6169-4EC6-89EA-FA885DD4E989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ACEA27-6169-4EC6-89EA-FA885DD4E989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71B91-1F13-4AE3-B462-D68C67E74164}" type="datetimeFigureOut">
              <a:rPr lang="en-US" smtClean="0"/>
              <a:pPr/>
              <a:t>5/1/2019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94D4A-91D1-4237-82A0-D2223F60F0B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71B91-1F13-4AE3-B462-D68C67E74164}" type="datetimeFigureOut">
              <a:rPr lang="en-US" smtClean="0"/>
              <a:pPr/>
              <a:t>5/1/2019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94D4A-91D1-4237-82A0-D2223F60F0B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71B91-1F13-4AE3-B462-D68C67E74164}" type="datetimeFigureOut">
              <a:rPr lang="en-US" smtClean="0"/>
              <a:pPr/>
              <a:t>5/1/2019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94D4A-91D1-4237-82A0-D2223F60F0B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71B91-1F13-4AE3-B462-D68C67E74164}" type="datetimeFigureOut">
              <a:rPr lang="en-US" smtClean="0"/>
              <a:pPr/>
              <a:t>5/1/2019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94D4A-91D1-4237-82A0-D2223F60F0B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71B91-1F13-4AE3-B462-D68C67E74164}" type="datetimeFigureOut">
              <a:rPr lang="en-US" smtClean="0"/>
              <a:pPr/>
              <a:t>5/1/2019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94D4A-91D1-4237-82A0-D2223F60F0B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71B91-1F13-4AE3-B462-D68C67E74164}" type="datetimeFigureOut">
              <a:rPr lang="en-US" smtClean="0"/>
              <a:pPr/>
              <a:t>5/1/2019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94D4A-91D1-4237-82A0-D2223F60F0B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71B91-1F13-4AE3-B462-D68C67E74164}" type="datetimeFigureOut">
              <a:rPr lang="en-US" smtClean="0"/>
              <a:pPr/>
              <a:t>5/1/2019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94D4A-91D1-4237-82A0-D2223F60F0B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71B91-1F13-4AE3-B462-D68C67E74164}" type="datetimeFigureOut">
              <a:rPr lang="en-US" smtClean="0"/>
              <a:pPr/>
              <a:t>5/1/2019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94D4A-91D1-4237-82A0-D2223F60F0B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71B91-1F13-4AE3-B462-D68C67E74164}" type="datetimeFigureOut">
              <a:rPr lang="en-US" smtClean="0"/>
              <a:pPr/>
              <a:t>5/1/2019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94D4A-91D1-4237-82A0-D2223F60F0B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71B91-1F13-4AE3-B462-D68C67E74164}" type="datetimeFigureOut">
              <a:rPr lang="en-US" smtClean="0"/>
              <a:pPr/>
              <a:t>5/1/2019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94D4A-91D1-4237-82A0-D2223F60F0B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71B91-1F13-4AE3-B462-D68C67E74164}" type="datetimeFigureOut">
              <a:rPr lang="en-US" smtClean="0"/>
              <a:pPr/>
              <a:t>5/1/2019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94D4A-91D1-4237-82A0-D2223F60F0B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E71B91-1F13-4AE3-B462-D68C67E74164}" type="datetimeFigureOut">
              <a:rPr lang="en-US" smtClean="0"/>
              <a:pPr/>
              <a:t>5/1/2019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394D4A-91D1-4237-82A0-D2223F60F0B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19400" y="5334000"/>
            <a:ext cx="6324600" cy="12557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2800" b="1" smtClean="0">
                <a:solidFill>
                  <a:srgbClr val="92D050"/>
                </a:solidFill>
                <a:latin typeface="Georgia" pitchFamily="18" charset="0"/>
              </a:rPr>
              <a:t>Dr. Waheed </a:t>
            </a:r>
            <a:r>
              <a:rPr lang="en-US" sz="2800" b="1" dirty="0" smtClean="0">
                <a:solidFill>
                  <a:srgbClr val="92D050"/>
                </a:solidFill>
                <a:latin typeface="Georgia" pitchFamily="18" charset="0"/>
              </a:rPr>
              <a:t>Ahmad Khanday</a:t>
            </a:r>
            <a:r>
              <a:rPr lang="en-US" sz="2800" b="1" dirty="0">
                <a:solidFill>
                  <a:srgbClr val="92D050"/>
                </a:solidFill>
                <a:latin typeface="Georgia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Georgia" pitchFamily="18" charset="0"/>
              </a:rPr>
              <a:t>Assistant Professor (Chemistry),</a:t>
            </a:r>
            <a:endParaRPr lang="en-US" sz="2800" b="1" dirty="0" smtClean="0">
              <a:solidFill>
                <a:srgbClr val="FF0000"/>
              </a:solidFill>
              <a:latin typeface="Georgia" pitchFamily="18" charset="0"/>
            </a:endParaRPr>
          </a:p>
          <a:p>
            <a:pPr algn="r">
              <a:lnSpc>
                <a:spcPct val="90000"/>
              </a:lnSpc>
            </a:pPr>
            <a:r>
              <a:rPr lang="en-US" sz="2800" b="1" dirty="0" smtClean="0">
                <a:solidFill>
                  <a:srgbClr val="FF0000"/>
                </a:solidFill>
                <a:latin typeface="Georgia" pitchFamily="18" charset="0"/>
              </a:rPr>
              <a:t>     GDC Boys Anantnag</a:t>
            </a:r>
          </a:p>
        </p:txBody>
      </p:sp>
      <p:sp>
        <p:nvSpPr>
          <p:cNvPr id="6" name="Rectangle 5"/>
          <p:cNvSpPr/>
          <p:nvPr/>
        </p:nvSpPr>
        <p:spPr>
          <a:xfrm>
            <a:off x="228600" y="0"/>
            <a:ext cx="86868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zh-TW" sz="54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Impact" pitchFamily="34" charset="0"/>
              </a:rPr>
              <a:t>Impact of </a:t>
            </a:r>
            <a:r>
              <a:rPr lang="en-US" altLang="zh-TW" sz="54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Impact" pitchFamily="34" charset="0"/>
              </a:rPr>
              <a:t>human activities on</a:t>
            </a:r>
            <a:r>
              <a:rPr lang="en-US" altLang="zh-TW" sz="54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Impact" pitchFamily="34" charset="0"/>
              </a:rPr>
              <a:t> Environment</a:t>
            </a:r>
            <a:endParaRPr lang="en-US" sz="54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8" name="Picture 4" descr="C:\My Documents\A-Biology Diagrams - B(O.K.)\Pollution &amp; Conservation\Air Pollution (Factory) (formMA)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1394" y="1773991"/>
            <a:ext cx="4051045" cy="356000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457200"/>
            <a:ext cx="7696200" cy="38410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ct val="10000"/>
              </a:spcAft>
              <a:buFont typeface="Symbol" pitchFamily="18" charset="2"/>
              <a:buChar char="*"/>
            </a:pPr>
            <a:r>
              <a:rPr lang="en-US" altLang="zh-TW" sz="2800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Smog Formation: </a:t>
            </a:r>
            <a:r>
              <a:rPr lang="en-US" altLang="zh-TW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Pollutants trapped by a layer of</a:t>
            </a:r>
          </a:p>
          <a:p>
            <a:pPr>
              <a:spcAft>
                <a:spcPct val="10000"/>
              </a:spcAft>
            </a:pPr>
            <a:r>
              <a:rPr lang="en-US" altLang="zh-TW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warm air above so that it cannot rise and disperse a</a:t>
            </a:r>
          </a:p>
          <a:p>
            <a:pPr>
              <a:spcAft>
                <a:spcPct val="10000"/>
              </a:spcAft>
            </a:pPr>
            <a:r>
              <a:rPr lang="en-US" altLang="zh-TW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mixture of poisonous gases &amp;   fog.</a:t>
            </a:r>
          </a:p>
          <a:p>
            <a:pPr>
              <a:spcAft>
                <a:spcPct val="10000"/>
              </a:spcAft>
            </a:pPr>
            <a:r>
              <a:rPr lang="en-US" altLang="zh-TW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Health Effect: </a:t>
            </a:r>
            <a:r>
              <a:rPr lang="en-US" altLang="zh-TW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irritates eyes &amp; lungs. It is also toxic</a:t>
            </a:r>
          </a:p>
          <a:p>
            <a:pPr>
              <a:spcAft>
                <a:spcPct val="10000"/>
              </a:spcAft>
            </a:pPr>
            <a:r>
              <a:rPr lang="en-US" altLang="zh-TW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to plants</a:t>
            </a:r>
          </a:p>
          <a:p>
            <a:pPr>
              <a:spcAft>
                <a:spcPct val="10000"/>
              </a:spcAft>
              <a:buFont typeface="Symbol" pitchFamily="18" charset="2"/>
              <a:buChar char="*"/>
            </a:pPr>
            <a:r>
              <a:rPr lang="en-US" altLang="zh-TW" sz="2800" dirty="0" smtClean="0">
                <a:solidFill>
                  <a:srgbClr val="99CC00"/>
                </a:solidFill>
                <a:latin typeface="Times New Roman" pitchFamily="18" charset="0"/>
                <a:cs typeface="Times New Roman" pitchFamily="18" charset="0"/>
              </a:rPr>
              <a:t>CFCs (chlorofluorocarbons): </a:t>
            </a:r>
            <a:r>
              <a:rPr lang="en-US" altLang="zh-TW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Reduce amount of</a:t>
            </a:r>
          </a:p>
          <a:p>
            <a:pPr>
              <a:spcAft>
                <a:spcPct val="10000"/>
              </a:spcAft>
            </a:pPr>
            <a:r>
              <a:rPr lang="en-US" altLang="zh-TW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ozone in atmosphere.</a:t>
            </a:r>
          </a:p>
          <a:p>
            <a:pPr>
              <a:spcAft>
                <a:spcPct val="10000"/>
              </a:spcAft>
            </a:pPr>
            <a:r>
              <a:rPr lang="en-US" altLang="zh-TW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TW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Health Effect: </a:t>
            </a:r>
            <a:r>
              <a:rPr lang="en-US" altLang="zh-TW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increase chances of skin cancer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33400"/>
            <a:ext cx="91440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2971800" y="0"/>
            <a:ext cx="333937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 smtClean="0">
                <a:solidFill>
                  <a:srgbClr val="00B050"/>
                </a:solidFill>
                <a:latin typeface="Impact" pitchFamily="34" charset="0"/>
              </a:rPr>
              <a:t>Green House Effect</a:t>
            </a:r>
            <a:endParaRPr lang="en-US" sz="3200" dirty="0">
              <a:solidFill>
                <a:srgbClr val="00B050"/>
              </a:solidFill>
              <a:latin typeface="Impac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533400"/>
            <a:ext cx="3657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chemeClr val="accent2"/>
                </a:solidFill>
                <a:latin typeface="Impact" pitchFamily="34" charset="0"/>
              </a:rPr>
              <a:t>Greenhouse gases</a:t>
            </a:r>
            <a:endParaRPr lang="en-US" sz="3200" dirty="0">
              <a:solidFill>
                <a:schemeClr val="accent2"/>
              </a:solidFill>
              <a:latin typeface="Impact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1371600"/>
            <a:ext cx="70104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3200" dirty="0" smtClean="0">
                <a:solidFill>
                  <a:srgbClr val="FF9933"/>
                </a:solidFill>
                <a:latin typeface="Times New Roman" pitchFamily="18" charset="0"/>
                <a:cs typeface="Times New Roman" pitchFamily="18" charset="0"/>
              </a:rPr>
              <a:t>Carbon dioxide (CO</a:t>
            </a:r>
            <a:r>
              <a:rPr lang="en-US" sz="3200" baseline="-25000" dirty="0" smtClean="0">
                <a:solidFill>
                  <a:srgbClr val="FF9933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dirty="0" smtClean="0">
                <a:solidFill>
                  <a:srgbClr val="FF9933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32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Methane (CH</a:t>
            </a:r>
            <a:r>
              <a:rPr lang="en-US" sz="3200" baseline="-250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32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Nitrous oxide (N</a:t>
            </a:r>
            <a:r>
              <a:rPr lang="en-US" sz="32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O)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Hydro fluorocarbons (HFCs)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3200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Per fluorocarbons (PFCs)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Sulphur hexafluoride (SF6)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95600" y="381000"/>
            <a:ext cx="3276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FF9933"/>
                </a:solidFill>
                <a:latin typeface="Impact" pitchFamily="34" charset="0"/>
              </a:rPr>
              <a:t>Global Warming</a:t>
            </a:r>
            <a:endParaRPr lang="en-US" sz="3200" dirty="0">
              <a:latin typeface="Impact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1295400"/>
            <a:ext cx="8305800" cy="319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80000"/>
              </a:lnSpc>
            </a:pP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Global warming is the increase in the average measured temperature of the Earth's near-surface air and oceans since the mid-20</a:t>
            </a:r>
            <a:r>
              <a:rPr lang="en-US" sz="2800" baseline="30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century, and its projected continuation.</a:t>
            </a:r>
          </a:p>
          <a:p>
            <a:pPr algn="just">
              <a:lnSpc>
                <a:spcPct val="80000"/>
              </a:lnSpc>
            </a:pPr>
            <a:endParaRPr lang="en-US" sz="28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80000"/>
              </a:lnSpc>
            </a:pPr>
            <a:endParaRPr lang="en-US" sz="28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80000"/>
              </a:lnSpc>
            </a:pP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The average global air temperature near the Earth's surface increased 0.74 ± 0.18 °C (1.33 ± 0.32 °F) during the 100 years ending in 2005.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381000" y="3886200"/>
            <a:ext cx="8229600" cy="25876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FF9933"/>
              </a:solidFill>
              <a:effectLst/>
              <a:uLnTx/>
              <a:uFillTx/>
              <a:latin typeface="Impact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71600" y="457200"/>
            <a:ext cx="5943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3200" dirty="0" smtClean="0">
                <a:solidFill>
                  <a:srgbClr val="FF9933"/>
                </a:solidFill>
                <a:latin typeface="Impact" pitchFamily="34" charset="0"/>
              </a:rPr>
              <a:t>Impacts of Global warming</a:t>
            </a:r>
          </a:p>
        </p:txBody>
      </p:sp>
      <p:sp>
        <p:nvSpPr>
          <p:cNvPr id="4" name="Oval 3"/>
          <p:cNvSpPr>
            <a:spLocks noChangeArrowheads="1"/>
          </p:cNvSpPr>
          <p:nvPr/>
        </p:nvSpPr>
        <p:spPr bwMode="auto">
          <a:xfrm>
            <a:off x="4495800" y="1676400"/>
            <a:ext cx="2057400" cy="914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2400" dirty="0"/>
              <a:t>Forests</a:t>
            </a: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838200" y="3581400"/>
            <a:ext cx="3048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solidFill>
                  <a:srgbClr val="FF0000"/>
                </a:solidFill>
                <a:latin typeface="Impact" pitchFamily="34" charset="0"/>
              </a:rPr>
              <a:t>Impact of rise in temperature of 1.8</a:t>
            </a:r>
            <a:r>
              <a:rPr lang="en-US" baseline="30000" dirty="0">
                <a:solidFill>
                  <a:srgbClr val="FF0000"/>
                </a:solidFill>
                <a:latin typeface="Impact" pitchFamily="34" charset="0"/>
              </a:rPr>
              <a:t>o</a:t>
            </a:r>
            <a:r>
              <a:rPr lang="en-US" dirty="0">
                <a:solidFill>
                  <a:srgbClr val="FF0000"/>
                </a:solidFill>
                <a:latin typeface="Impact" pitchFamily="34" charset="0"/>
              </a:rPr>
              <a:t>C to 4</a:t>
            </a:r>
            <a:r>
              <a:rPr lang="en-US" baseline="30000" dirty="0">
                <a:solidFill>
                  <a:srgbClr val="FF0000"/>
                </a:solidFill>
                <a:latin typeface="Impact" pitchFamily="34" charset="0"/>
              </a:rPr>
              <a:t>o</a:t>
            </a:r>
            <a:r>
              <a:rPr lang="en-US" dirty="0">
                <a:solidFill>
                  <a:srgbClr val="FF0000"/>
                </a:solidFill>
                <a:latin typeface="Impact" pitchFamily="34" charset="0"/>
              </a:rPr>
              <a:t>C</a:t>
            </a:r>
          </a:p>
        </p:txBody>
      </p:sp>
      <p:sp>
        <p:nvSpPr>
          <p:cNvPr id="6" name="Oval 4"/>
          <p:cNvSpPr>
            <a:spLocks noChangeArrowheads="1"/>
          </p:cNvSpPr>
          <p:nvPr/>
        </p:nvSpPr>
        <p:spPr bwMode="auto">
          <a:xfrm>
            <a:off x="5486400" y="2667000"/>
            <a:ext cx="2057400" cy="914400"/>
          </a:xfrm>
          <a:prstGeom prst="ellipse">
            <a:avLst/>
          </a:prstGeom>
          <a:solidFill>
            <a:srgbClr val="A8AAF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2400" dirty="0"/>
              <a:t>Biodiversity</a:t>
            </a:r>
          </a:p>
        </p:txBody>
      </p:sp>
      <p:sp>
        <p:nvSpPr>
          <p:cNvPr id="7" name="Oval 5"/>
          <p:cNvSpPr>
            <a:spLocks noChangeArrowheads="1"/>
          </p:cNvSpPr>
          <p:nvPr/>
        </p:nvSpPr>
        <p:spPr bwMode="auto">
          <a:xfrm>
            <a:off x="5410200" y="4038600"/>
            <a:ext cx="2057400" cy="914400"/>
          </a:xfrm>
          <a:prstGeom prst="ellipse">
            <a:avLst/>
          </a:prstGeom>
          <a:solidFill>
            <a:srgbClr val="FDFA8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2400" dirty="0"/>
              <a:t>Agriculture</a:t>
            </a:r>
          </a:p>
        </p:txBody>
      </p:sp>
      <p:sp>
        <p:nvSpPr>
          <p:cNvPr id="8" name="Oval 6"/>
          <p:cNvSpPr>
            <a:spLocks noChangeArrowheads="1"/>
          </p:cNvSpPr>
          <p:nvPr/>
        </p:nvSpPr>
        <p:spPr bwMode="auto">
          <a:xfrm>
            <a:off x="4419600" y="5105400"/>
            <a:ext cx="2057400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2400" dirty="0"/>
              <a:t>Coastlines</a:t>
            </a:r>
          </a:p>
        </p:txBody>
      </p:sp>
      <p:sp>
        <p:nvSpPr>
          <p:cNvPr id="9" name="Line 8"/>
          <p:cNvSpPr>
            <a:spLocks noChangeShapeType="1"/>
          </p:cNvSpPr>
          <p:nvPr/>
        </p:nvSpPr>
        <p:spPr bwMode="auto">
          <a:xfrm flipV="1">
            <a:off x="3810000" y="2590800"/>
            <a:ext cx="1066800" cy="914400"/>
          </a:xfrm>
          <a:prstGeom prst="line">
            <a:avLst/>
          </a:prstGeom>
          <a:noFill/>
          <a:ln w="9525">
            <a:solidFill>
              <a:srgbClr val="FF9933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 flipV="1">
            <a:off x="3962400" y="3352800"/>
            <a:ext cx="1219200" cy="381000"/>
          </a:xfrm>
          <a:prstGeom prst="line">
            <a:avLst/>
          </a:prstGeom>
          <a:noFill/>
          <a:ln w="9525">
            <a:solidFill>
              <a:srgbClr val="FF9933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11" name="Line 10"/>
          <p:cNvSpPr>
            <a:spLocks noChangeShapeType="1"/>
          </p:cNvSpPr>
          <p:nvPr/>
        </p:nvSpPr>
        <p:spPr bwMode="auto">
          <a:xfrm>
            <a:off x="3962400" y="3886200"/>
            <a:ext cx="1295400" cy="457200"/>
          </a:xfrm>
          <a:prstGeom prst="line">
            <a:avLst/>
          </a:prstGeom>
          <a:noFill/>
          <a:ln w="9525">
            <a:solidFill>
              <a:srgbClr val="FF9933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12" name="Line 11"/>
          <p:cNvSpPr>
            <a:spLocks noChangeShapeType="1"/>
          </p:cNvSpPr>
          <p:nvPr/>
        </p:nvSpPr>
        <p:spPr bwMode="auto">
          <a:xfrm>
            <a:off x="3581400" y="3962400"/>
            <a:ext cx="990600" cy="1295400"/>
          </a:xfrm>
          <a:prstGeom prst="line">
            <a:avLst/>
          </a:prstGeom>
          <a:noFill/>
          <a:ln w="9525">
            <a:solidFill>
              <a:srgbClr val="FF9933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228600"/>
            <a:ext cx="270458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FF9933"/>
                </a:solidFill>
                <a:latin typeface="Impact" pitchFamily="34" charset="0"/>
              </a:rPr>
              <a:t>Impact in India</a:t>
            </a:r>
            <a:endParaRPr lang="en-US" sz="3200" dirty="0">
              <a:latin typeface="Impact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856357"/>
            <a:ext cx="83058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Rajasthan- Drought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Rann of Kutch – Sea level rise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32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Mumbai-Salt water intrusion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Kerala –Productivity of Forest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Tamil Nadu-Coral bleaching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32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Ganges – Sedimentation problem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Sunderbans-Sea level raise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Northwest India-Reduction In rice  yield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609600"/>
            <a:ext cx="27158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FF9933"/>
                </a:solidFill>
                <a:latin typeface="Impact" pitchFamily="34" charset="0"/>
              </a:rPr>
              <a:t>Global Impacts</a:t>
            </a:r>
            <a:endParaRPr lang="en-US" sz="3200" dirty="0">
              <a:latin typeface="Impact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1447800"/>
            <a:ext cx="89154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largest glacier on Mount Kenya has lost 92%</a:t>
            </a:r>
          </a:p>
          <a:p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of its mass</a:t>
            </a:r>
          </a:p>
          <a:p>
            <a:endParaRPr lang="en-US" sz="3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Sea levels have risen by 10 - 25 cm</a:t>
            </a:r>
          </a:p>
          <a:p>
            <a:endParaRPr lang="en-US" sz="3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The thickness of sea ice in the arctic has decreased</a:t>
            </a:r>
          </a:p>
          <a:p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by 40%.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600199" y="1600200"/>
            <a:ext cx="6096001" cy="17543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Impact" pitchFamily="34" charset="0"/>
              </a:rPr>
              <a:t>THANK YOU FOR YOUR PATIENCE 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1000" y="1447800"/>
            <a:ext cx="7696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3200" dirty="0" smtClean="0">
              <a:solidFill>
                <a:srgbClr val="0070C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3400" y="457200"/>
            <a:ext cx="8001000" cy="132343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zh-TW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Impact" pitchFamily="34" charset="0"/>
              </a:rPr>
              <a:t>Man affects his Environment through the mainly  through following ways</a:t>
            </a:r>
            <a:endParaRPr lang="en-US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WordArt 4"/>
          <p:cNvSpPr>
            <a:spLocks noChangeArrowheads="1" noChangeShapeType="1" noTextEdit="1"/>
          </p:cNvSpPr>
          <p:nvPr/>
        </p:nvSpPr>
        <p:spPr bwMode="auto">
          <a:xfrm>
            <a:off x="914400" y="2514600"/>
            <a:ext cx="3581400" cy="1752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45791" dir="2021404" algn="ctr" rotWithShape="0">
                    <a:srgbClr val="C0C0C0"/>
                  </a:outerShdw>
                </a:effectLst>
                <a:latin typeface="Tempus Sans ITC"/>
              </a:rPr>
              <a:t>1.  Land </a:t>
            </a:r>
            <a:r>
              <a:rPr lang="en-US" sz="3600" b="1" kern="10" dirty="0">
                <a:ln w="9525">
                  <a:noFill/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45791" dir="2021404" algn="ctr" rotWithShape="0">
                    <a:srgbClr val="C0C0C0"/>
                  </a:outerShdw>
                </a:effectLst>
                <a:latin typeface="Tempus Sans ITC"/>
              </a:rPr>
              <a:t>Use</a:t>
            </a:r>
          </a:p>
        </p:txBody>
      </p:sp>
      <p:sp>
        <p:nvSpPr>
          <p:cNvPr id="6" name="WordArt 5"/>
          <p:cNvSpPr>
            <a:spLocks noChangeArrowheads="1" noChangeShapeType="1" noTextEdit="1"/>
          </p:cNvSpPr>
          <p:nvPr/>
        </p:nvSpPr>
        <p:spPr bwMode="auto">
          <a:xfrm>
            <a:off x="1066800" y="4495800"/>
            <a:ext cx="3810000" cy="1733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Left"/>
              <a:lightRig rig="legacyNormal3" dir="r"/>
            </a:scene3d>
            <a:sp3d extrusionH="201600" prstMaterial="legacyMetal">
              <a:extrusionClr>
                <a:srgbClr val="FFFFFF"/>
              </a:extrusionClr>
            </a:sp3d>
          </a:bodyPr>
          <a:lstStyle/>
          <a:p>
            <a:pPr algn="ctr"/>
            <a:r>
              <a:rPr lang="en-US" sz="3600" b="1" kern="1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825600"/>
                    </a:gs>
                    <a:gs pos="13000">
                      <a:srgbClr val="FFA800"/>
                    </a:gs>
                    <a:gs pos="28000">
                      <a:srgbClr val="825600"/>
                    </a:gs>
                    <a:gs pos="42999">
                      <a:srgbClr val="FFA800"/>
                    </a:gs>
                    <a:gs pos="58000">
                      <a:srgbClr val="825600"/>
                    </a:gs>
                    <a:gs pos="72000">
                      <a:srgbClr val="FFA800"/>
                    </a:gs>
                    <a:gs pos="87000">
                      <a:srgbClr val="825600"/>
                    </a:gs>
                    <a:gs pos="100000">
                      <a:srgbClr val="FFA800"/>
                    </a:gs>
                  </a:gsLst>
                  <a:lin ang="2700000" scaled="1"/>
                </a:gradFill>
                <a:latin typeface="Tempus Sans ITC"/>
              </a:rPr>
              <a:t>2. Pollution</a:t>
            </a:r>
            <a:endParaRPr lang="en-US" sz="3600" b="1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825600"/>
                  </a:gs>
                  <a:gs pos="13000">
                    <a:srgbClr val="FFA800"/>
                  </a:gs>
                  <a:gs pos="28000">
                    <a:srgbClr val="825600"/>
                  </a:gs>
                  <a:gs pos="42999">
                    <a:srgbClr val="FFA800"/>
                  </a:gs>
                  <a:gs pos="58000">
                    <a:srgbClr val="825600"/>
                  </a:gs>
                  <a:gs pos="72000">
                    <a:srgbClr val="FFA800"/>
                  </a:gs>
                  <a:gs pos="87000">
                    <a:srgbClr val="825600"/>
                  </a:gs>
                  <a:gs pos="100000">
                    <a:srgbClr val="FFA800"/>
                  </a:gs>
                </a:gsLst>
                <a:lin ang="2700000" scaled="1"/>
              </a:gradFill>
              <a:latin typeface="Tempus Sans IT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7000" y="457200"/>
            <a:ext cx="36137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Impact" pitchFamily="34" charset="0"/>
              </a:rPr>
              <a:t>Land Use</a:t>
            </a:r>
            <a:endParaRPr lang="en-US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Impact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3400" y="1219200"/>
            <a:ext cx="633218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320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Impact" pitchFamily="34" charset="0"/>
              </a:rPr>
              <a:t>1. Deforestation :  </a:t>
            </a:r>
            <a:r>
              <a:rPr lang="en-US" altLang="zh-TW" sz="3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Cutting of forests</a:t>
            </a:r>
            <a:endParaRPr lang="en-US" altLang="zh-TW" sz="36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9600" y="1981200"/>
            <a:ext cx="35798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 smtClean="0">
                <a:latin typeface="Impact" pitchFamily="34" charset="0"/>
              </a:rPr>
              <a:t>Its effects on Environment :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685800" y="2438400"/>
            <a:ext cx="72390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zh-TW" sz="2800" dirty="0" smtClean="0">
                <a:solidFill>
                  <a:srgbClr val="336699"/>
                </a:solidFill>
                <a:latin typeface="Times New Roman" pitchFamily="18" charset="0"/>
                <a:cs typeface="Times New Roman" pitchFamily="18" charset="0"/>
              </a:rPr>
              <a:t>Since plants absorb carbon dioxide atmospheric</a:t>
            </a:r>
          </a:p>
          <a:p>
            <a:r>
              <a:rPr lang="en-US" altLang="zh-TW" sz="2800" dirty="0" smtClean="0">
                <a:solidFill>
                  <a:srgbClr val="336699"/>
                </a:solidFill>
                <a:latin typeface="Times New Roman" pitchFamily="18" charset="0"/>
                <a:cs typeface="Times New Roman" pitchFamily="18" charset="0"/>
              </a:rPr>
              <a:t>  carbon dioxide concentration will increase</a:t>
            </a:r>
          </a:p>
          <a:p>
            <a:endParaRPr lang="en-US" altLang="zh-TW" sz="2800" dirty="0" smtClean="0">
              <a:solidFill>
                <a:srgbClr val="66CC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altLang="zh-TW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Soil erosion by heavy rain or strong wind will</a:t>
            </a:r>
          </a:p>
          <a:p>
            <a:r>
              <a:rPr lang="en-US" altLang="zh-TW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occur as there will be no root to hold soil </a:t>
            </a:r>
          </a:p>
          <a:p>
            <a:r>
              <a:rPr lang="en-US" altLang="zh-TW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particles together. Because of this:</a:t>
            </a:r>
          </a:p>
          <a:p>
            <a:r>
              <a:rPr lang="en-US" altLang="zh-TW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TW" sz="2800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soil being washed into rivers </a:t>
            </a:r>
            <a:r>
              <a:rPr lang="en-US" altLang="zh-TW" sz="2800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</a:t>
            </a:r>
            <a:r>
              <a:rPr lang="en-US" altLang="zh-TW" sz="2800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 fills up </a:t>
            </a:r>
          </a:p>
          <a:p>
            <a:r>
              <a:rPr lang="en-US" altLang="zh-TW" sz="2800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  the river bed </a:t>
            </a:r>
            <a:r>
              <a:rPr lang="en-US" altLang="zh-TW" sz="2800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</a:t>
            </a:r>
            <a:r>
              <a:rPr lang="en-US" altLang="zh-TW" sz="2800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 causes floods</a:t>
            </a:r>
            <a:endParaRPr lang="en-US" altLang="zh-TW" sz="2800" dirty="0" smtClean="0">
              <a:solidFill>
                <a:srgbClr val="00CC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914401"/>
            <a:ext cx="77724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zh-TW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This will also destroy natural habitats for</a:t>
            </a:r>
          </a:p>
          <a:p>
            <a:r>
              <a:rPr lang="en-US" altLang="zh-TW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those organisms living in forests &amp; hence</a:t>
            </a:r>
          </a:p>
          <a:p>
            <a:r>
              <a:rPr lang="en-US" altLang="zh-TW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causes loss or extinction of species.</a:t>
            </a:r>
          </a:p>
          <a:p>
            <a:endParaRPr lang="en-US" altLang="zh-TW" sz="2800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Deforestation may cause loss of important</a:t>
            </a:r>
          </a:p>
          <a:p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  medicinal plants.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685800"/>
            <a:ext cx="86106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20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Impact" pitchFamily="34" charset="0"/>
              </a:rPr>
              <a:t>2. Monoculture :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Practice of producing or growing a single crop or plant species over a wide area large number of consecutive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years.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3400" y="2819400"/>
            <a:ext cx="35798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 smtClean="0">
                <a:solidFill>
                  <a:srgbClr val="FFC000"/>
                </a:solidFill>
                <a:latin typeface="Impact" pitchFamily="34" charset="0"/>
              </a:rPr>
              <a:t>Its effects on Environment :</a:t>
            </a:r>
            <a:endParaRPr lang="en-US" sz="2400" dirty="0">
              <a:solidFill>
                <a:srgbClr val="FFC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" y="3352800"/>
            <a:ext cx="7543800" cy="28069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Aft>
                <a:spcPct val="20000"/>
              </a:spcAft>
              <a:buFont typeface="Arial" pitchFamily="34" charset="0"/>
              <a:buChar char="•"/>
            </a:pPr>
            <a:r>
              <a:rPr lang="en-US" altLang="zh-TW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Increase in pest population because </a:t>
            </a:r>
            <a:r>
              <a:rPr lang="en-US" altLang="zh-TW" sz="2800" dirty="0" smtClean="0">
                <a:solidFill>
                  <a:srgbClr val="FF0000"/>
                </a:solidFill>
                <a:latin typeface="Times New Roman" pitchFamily="18" charset="0"/>
                <a:ea typeface="MS Gothic" pitchFamily="49" charset="-128"/>
                <a:cs typeface="Times New Roman" pitchFamily="18" charset="0"/>
              </a:rPr>
              <a:t>monoculture</a:t>
            </a:r>
          </a:p>
          <a:p>
            <a:pPr>
              <a:lnSpc>
                <a:spcPct val="110000"/>
              </a:lnSpc>
              <a:spcAft>
                <a:spcPct val="20000"/>
              </a:spcAft>
            </a:pPr>
            <a:r>
              <a:rPr lang="en-US" altLang="zh-TW" sz="2800" dirty="0" smtClean="0">
                <a:solidFill>
                  <a:srgbClr val="FF0000"/>
                </a:solidFill>
                <a:latin typeface="Times New Roman" pitchFamily="18" charset="0"/>
                <a:ea typeface="MS Gothic" pitchFamily="49" charset="-128"/>
                <a:cs typeface="Times New Roman" pitchFamily="18" charset="0"/>
              </a:rPr>
              <a:t>  enables pests to have continual supply of food.</a:t>
            </a:r>
            <a:endParaRPr lang="en-US" altLang="zh-TW" sz="2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0000"/>
              </a:lnSpc>
              <a:spcAft>
                <a:spcPct val="20000"/>
              </a:spcAft>
              <a:buFont typeface="Arial" pitchFamily="34" charset="0"/>
              <a:buChar char="•"/>
            </a:pPr>
            <a:r>
              <a:rPr lang="en-US" altLang="zh-TW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Exhaustion of particular type of minerals b</a:t>
            </a:r>
            <a:r>
              <a:rPr lang="en-US" altLang="zh-TW" sz="2800" dirty="0" smtClean="0">
                <a:solidFill>
                  <a:srgbClr val="7030A0"/>
                </a:solidFill>
                <a:latin typeface="Times New Roman" pitchFamily="18" charset="0"/>
                <a:ea typeface="MS Gothic" pitchFamily="49" charset="-128"/>
                <a:cs typeface="Times New Roman" pitchFamily="18" charset="0"/>
              </a:rPr>
              <a:t>ecause</a:t>
            </a:r>
          </a:p>
          <a:p>
            <a:pPr>
              <a:lnSpc>
                <a:spcPct val="110000"/>
              </a:lnSpc>
              <a:spcAft>
                <a:spcPct val="20000"/>
              </a:spcAft>
            </a:pPr>
            <a:r>
              <a:rPr lang="en-US" altLang="zh-TW" sz="2800" dirty="0" smtClean="0">
                <a:solidFill>
                  <a:srgbClr val="7030A0"/>
                </a:solidFill>
                <a:latin typeface="Times New Roman" pitchFamily="18" charset="0"/>
                <a:ea typeface="MS Gothic" pitchFamily="49" charset="-128"/>
                <a:cs typeface="Times New Roman" pitchFamily="18" charset="0"/>
              </a:rPr>
              <a:t>  the  same type of plants draws particular types </a:t>
            </a:r>
          </a:p>
          <a:p>
            <a:pPr>
              <a:lnSpc>
                <a:spcPct val="110000"/>
              </a:lnSpc>
              <a:spcAft>
                <a:spcPct val="20000"/>
              </a:spcAft>
            </a:pPr>
            <a:r>
              <a:rPr lang="en-US" altLang="zh-TW" sz="2800" dirty="0" smtClean="0">
                <a:solidFill>
                  <a:srgbClr val="7030A0"/>
                </a:solidFill>
                <a:latin typeface="Times New Roman" pitchFamily="18" charset="0"/>
                <a:ea typeface="MS Gothic" pitchFamily="49" charset="-128"/>
                <a:cs typeface="Times New Roman" pitchFamily="18" charset="0"/>
              </a:rPr>
              <a:t>  of mineral from the soil for a long time.</a:t>
            </a:r>
            <a:endParaRPr lang="en-US" sz="2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05200" y="304800"/>
            <a:ext cx="208582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/>
                  </a:outerShdw>
                </a:effectLst>
                <a:latin typeface="Impact" pitchFamily="34" charset="0"/>
              </a:rPr>
              <a:t>Pollution</a:t>
            </a:r>
            <a:endParaRPr lang="en-US" sz="4000" b="1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/>
                </a:outerShdw>
              </a:effectLst>
              <a:latin typeface="Impact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1066800"/>
            <a:ext cx="8458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08138" indent="-1608138">
              <a:spcBef>
                <a:spcPct val="50000"/>
              </a:spcBef>
            </a:pPr>
            <a:r>
              <a:rPr lang="en-US" altLang="zh-TW" sz="2800" dirty="0" smtClean="0">
                <a:solidFill>
                  <a:srgbClr val="99CC00"/>
                </a:solidFill>
                <a:latin typeface="Impact" pitchFamily="34" charset="0"/>
              </a:rPr>
              <a:t>Definition: </a:t>
            </a:r>
            <a:r>
              <a:rPr lang="en-US" altLang="zh-TW" sz="2800" dirty="0" smtClean="0">
                <a:latin typeface="Impact" pitchFamily="34" charset="0"/>
              </a:rPr>
              <a:t> 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Any undesirable change in the environment           caused by Human Activities.</a:t>
            </a:r>
            <a:endParaRPr lang="en-US" altLang="zh-TW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2057400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Lucida Sans"/>
              </a:rPr>
              <a:t>Pollutants: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 pollutant is a waste material that  pollutes</a:t>
            </a:r>
          </a:p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                air, water or soil, and is the cause of pollution.</a:t>
            </a:r>
          </a:p>
        </p:txBody>
      </p:sp>
      <p:sp>
        <p:nvSpPr>
          <p:cNvPr id="5" name="Rectangle 4"/>
          <p:cNvSpPr/>
          <p:nvPr/>
        </p:nvSpPr>
        <p:spPr>
          <a:xfrm>
            <a:off x="381000" y="3505200"/>
            <a:ext cx="84582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84188" indent="-484188">
              <a:spcBef>
                <a:spcPct val="50000"/>
              </a:spcBef>
              <a:buSzPct val="120000"/>
              <a:buFont typeface="Wingdings" pitchFamily="2" charset="2"/>
              <a:buChar char="ü"/>
            </a:pPr>
            <a:r>
              <a:rPr lang="en-US" altLang="zh-TW" sz="2800" dirty="0" smtClean="0">
                <a:solidFill>
                  <a:srgbClr val="FF5050"/>
                </a:solidFill>
                <a:latin typeface="Times New Roman" pitchFamily="18" charset="0"/>
                <a:cs typeface="Times New Roman" pitchFamily="18" charset="0"/>
              </a:rPr>
              <a:t>Smoke &amp; Exhaust Fumes</a:t>
            </a:r>
          </a:p>
          <a:p>
            <a:pPr marL="484188" indent="-484188">
              <a:spcBef>
                <a:spcPct val="50000"/>
              </a:spcBef>
              <a:buSzPct val="120000"/>
              <a:buFont typeface="Wingdings" pitchFamily="2" charset="2"/>
              <a:buChar char="ü"/>
            </a:pPr>
            <a:r>
              <a:rPr lang="en-US" altLang="zh-TW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Domestic Wastes</a:t>
            </a:r>
          </a:p>
          <a:p>
            <a:pPr marL="484188" indent="-484188">
              <a:spcBef>
                <a:spcPct val="50000"/>
              </a:spcBef>
              <a:buSzPct val="120000"/>
              <a:buFont typeface="Wingdings" pitchFamily="2" charset="2"/>
              <a:buChar char="ü"/>
            </a:pPr>
            <a:r>
              <a:rPr lang="en-US" altLang="zh-TW" sz="2800" dirty="0" smtClean="0">
                <a:solidFill>
                  <a:srgbClr val="CCCC00"/>
                </a:solidFill>
                <a:latin typeface="Times New Roman" pitchFamily="18" charset="0"/>
                <a:cs typeface="Times New Roman" pitchFamily="18" charset="0"/>
              </a:rPr>
              <a:t>Agricultural  Wastes</a:t>
            </a:r>
          </a:p>
          <a:p>
            <a:pPr marL="484188" indent="-484188">
              <a:spcBef>
                <a:spcPct val="50000"/>
              </a:spcBef>
              <a:buSzPct val="120000"/>
              <a:buFont typeface="Wingdings" pitchFamily="2" charset="2"/>
              <a:buChar char="ü"/>
            </a:pPr>
            <a:r>
              <a:rPr lang="en-US" altLang="zh-TW" sz="2800" dirty="0" smtClean="0">
                <a:solidFill>
                  <a:srgbClr val="99CC00"/>
                </a:solidFill>
                <a:latin typeface="Times New Roman" pitchFamily="18" charset="0"/>
                <a:cs typeface="Times New Roman" pitchFamily="18" charset="0"/>
              </a:rPr>
              <a:t>Industrial  Wastes</a:t>
            </a:r>
          </a:p>
          <a:p>
            <a:pPr marL="484188" indent="-484188">
              <a:spcBef>
                <a:spcPct val="50000"/>
              </a:spcBef>
              <a:buSzPct val="120000"/>
              <a:buFont typeface="Wingdings" pitchFamily="2" charset="2"/>
              <a:buChar char="ü"/>
            </a:pPr>
            <a:r>
              <a:rPr lang="en-US" altLang="zh-TW" sz="2800" dirty="0" smtClean="0">
                <a:solidFill>
                  <a:srgbClr val="3399FF"/>
                </a:solidFill>
                <a:latin typeface="Times New Roman" pitchFamily="18" charset="0"/>
                <a:cs typeface="Times New Roman" pitchFamily="18" charset="0"/>
              </a:rPr>
              <a:t>Noise</a:t>
            </a:r>
            <a:endParaRPr lang="en-US" altLang="zh-TW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2400" y="2895600"/>
            <a:ext cx="52934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kern="10" dirty="0" smtClean="0">
                <a:latin typeface="Times New Roman" pitchFamily="18" charset="0"/>
                <a:cs typeface="Times New Roman" pitchFamily="18" charset="0"/>
              </a:rPr>
              <a:t>Some environmental pollutants are:</a:t>
            </a:r>
            <a:endParaRPr lang="en-US" sz="2800" kern="1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8200" y="228600"/>
            <a:ext cx="7391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TW" sz="3200" dirty="0" smtClean="0">
                <a:solidFill>
                  <a:schemeClr val="accent2"/>
                </a:solidFill>
                <a:latin typeface="Impact" pitchFamily="34" charset="0"/>
              </a:rPr>
              <a:t>Effect of Pollutants on Human Health &amp; the Environment</a:t>
            </a:r>
            <a:endParaRPr lang="en-US" altLang="zh-TW" sz="3200" dirty="0">
              <a:solidFill>
                <a:schemeClr val="accent2"/>
              </a:solidFill>
              <a:latin typeface="Impact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000" y="1828800"/>
            <a:ext cx="8382000" cy="16989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93688" indent="-293688">
              <a:lnSpc>
                <a:spcPct val="90000"/>
              </a:lnSpc>
              <a:buFont typeface="Symbol" pitchFamily="18" charset="2"/>
              <a:buChar char="*"/>
            </a:pPr>
            <a:r>
              <a:rPr lang="en-US" altLang="zh-TW" sz="3200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Carbon Monoxide: </a:t>
            </a:r>
            <a:r>
              <a:rPr lang="en-US" altLang="zh-TW" sz="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Form carboxyhaemoglobin permanently with haemoglobin in blood which reduces the oxygen-carrying capacity of blood.</a:t>
            </a:r>
          </a:p>
          <a:p>
            <a:pPr marL="293688" indent="-293688">
              <a:lnSpc>
                <a:spcPct val="90000"/>
              </a:lnSpc>
            </a:pPr>
            <a:r>
              <a:rPr lang="en-US" altLang="zh-TW" sz="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TW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Health Effect: </a:t>
            </a:r>
            <a:r>
              <a:rPr lang="en-US" altLang="zh-TW" sz="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slow response, fainting and even death.</a:t>
            </a:r>
            <a:endParaRPr lang="en-US" altLang="zh-TW" sz="2800" dirty="0" smtClean="0">
              <a:solidFill>
                <a:srgbClr val="66CC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5800" y="137160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marL="484188" indent="-484188">
              <a:spcBef>
                <a:spcPct val="50000"/>
              </a:spcBef>
              <a:buSzPct val="120000"/>
            </a:pPr>
            <a:r>
              <a:rPr lang="en-US" altLang="zh-TW" sz="2800" dirty="0" smtClean="0">
                <a:solidFill>
                  <a:srgbClr val="FFC000"/>
                </a:solidFill>
                <a:latin typeface="Impact" pitchFamily="34" charset="0"/>
                <a:cs typeface="Times New Roman" pitchFamily="18" charset="0"/>
              </a:rPr>
              <a:t>1. Smoke &amp; Exhaust Fumes</a:t>
            </a:r>
          </a:p>
        </p:txBody>
      </p:sp>
      <p:sp>
        <p:nvSpPr>
          <p:cNvPr id="5" name="Rectangle 4"/>
          <p:cNvSpPr/>
          <p:nvPr/>
        </p:nvSpPr>
        <p:spPr>
          <a:xfrm>
            <a:off x="457200" y="4267200"/>
            <a:ext cx="79248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93688" indent="-293688">
              <a:buFont typeface="Symbol" pitchFamily="18" charset="2"/>
              <a:buChar char="*"/>
            </a:pPr>
            <a:r>
              <a:rPr lang="en-US" altLang="zh-TW" sz="28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Carbon Dioxide: </a:t>
            </a:r>
            <a:r>
              <a:rPr lang="en-US" altLang="zh-TW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Accounts for Greenhouse Effect.</a:t>
            </a:r>
          </a:p>
          <a:p>
            <a:pPr marL="293688" indent="-293688"/>
            <a:r>
              <a:rPr lang="en-US" altLang="zh-TW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causes melting of polar ice </a:t>
            </a:r>
            <a:r>
              <a:rPr lang="en-US" altLang="zh-TW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 increase in sea level </a:t>
            </a:r>
            <a:r>
              <a:rPr lang="en-US" altLang="zh-TW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causes flooding of cities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457200"/>
            <a:ext cx="7924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  <a:latin typeface="Impact" pitchFamily="34" charset="0"/>
              </a:rPr>
              <a:t>Per-capita Carbon –dioxide emission (Metric Tons)</a:t>
            </a:r>
            <a:r>
              <a:rPr lang="en-US" sz="2800" baseline="-25000" dirty="0" smtClean="0">
                <a:solidFill>
                  <a:srgbClr val="C00000"/>
                </a:solidFill>
                <a:latin typeface="Impact" pitchFamily="34" charset="0"/>
              </a:rPr>
              <a:t> </a:t>
            </a:r>
            <a:endParaRPr lang="en-US" sz="2800" dirty="0">
              <a:solidFill>
                <a:srgbClr val="C00000"/>
              </a:solidFill>
              <a:latin typeface="Impact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371600" y="1371600"/>
          <a:ext cx="6096000" cy="4632960"/>
        </p:xfrm>
        <a:graphic>
          <a:graphicData uri="http://schemas.openxmlformats.org/drawingml/2006/table">
            <a:tbl>
              <a:tblPr/>
              <a:tblGrid>
                <a:gridCol w="3048000"/>
                <a:gridCol w="3048000"/>
              </a:tblGrid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Country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In metric tons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USA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20.01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8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Europe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9.40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Japan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9.87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China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08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Russia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11.71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India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1.02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08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World average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381000"/>
            <a:ext cx="8458200" cy="15450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Font typeface="Symbol" pitchFamily="18" charset="2"/>
              <a:buChar char="*"/>
            </a:pPr>
            <a:r>
              <a:rPr lang="en-US" altLang="zh-TW" sz="2800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Carbon Particles</a:t>
            </a:r>
            <a:r>
              <a:rPr lang="en-US" altLang="zh-TW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Cover plants &amp; make them unable to carry out gaseous exchange &amp; photosynthesis.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2900" indent="-342900">
              <a:spcBef>
                <a:spcPct val="20000"/>
              </a:spcBef>
            </a:pP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zh-TW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Health Effect: </a:t>
            </a:r>
            <a:r>
              <a:rPr lang="en-US" altLang="zh-TW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Cause respiratory diseases</a:t>
            </a:r>
            <a:r>
              <a:rPr lang="en-US" altLang="zh-TW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zh-TW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2590800"/>
            <a:ext cx="8229600" cy="15327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Font typeface="Symbol" pitchFamily="18" charset="2"/>
              <a:buChar char="*"/>
            </a:pPr>
            <a:r>
              <a:rPr lang="en-US" altLang="zh-TW" sz="3200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Lead:</a:t>
            </a:r>
            <a:r>
              <a:rPr lang="en-US" altLang="zh-TW" sz="3200" dirty="0" smtClean="0"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TW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Exhausted from cars.</a:t>
            </a:r>
          </a:p>
          <a:p>
            <a:pPr marL="342900" indent="-342900">
              <a:spcBef>
                <a:spcPct val="20000"/>
              </a:spcBef>
            </a:pPr>
            <a:r>
              <a:rPr lang="en-US" altLang="zh-TW" sz="2800" dirty="0" smtClean="0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zh-TW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Health Effect: </a:t>
            </a:r>
            <a:r>
              <a:rPr lang="en-US" altLang="zh-TW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Affect mental development of child, cause headache, irritability, fatigue &amp; depression.</a:t>
            </a:r>
            <a:endParaRPr lang="en-US" altLang="zh-TW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" y="4730495"/>
            <a:ext cx="8382000" cy="1514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05000"/>
              </a:lnSpc>
              <a:spcBef>
                <a:spcPct val="20000"/>
              </a:spcBef>
              <a:buFont typeface="Symbol" pitchFamily="18" charset="2"/>
              <a:buChar char="*"/>
            </a:pPr>
            <a:r>
              <a:rPr lang="en-US" altLang="zh-TW" sz="2800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Sulphur Dioxide &amp; Nitrogen Dioxide: </a:t>
            </a:r>
            <a:r>
              <a:rPr lang="en-US" altLang="zh-TW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Produce acid rain which is corrosive to buildings and plants &amp; also fishe</a:t>
            </a:r>
            <a:r>
              <a:rPr lang="en-US" altLang="zh-TW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 are unable to survive in acidic conditions.</a:t>
            </a:r>
            <a:endParaRPr lang="en-US" altLang="zh-TW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1184</TotalTime>
  <Words>699</Words>
  <Application>Microsoft Office PowerPoint</Application>
  <PresentationFormat>On-screen Show (4:3)</PresentationFormat>
  <Paragraphs>115</Paragraphs>
  <Slides>17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abc</dc:creator>
  <cp:lastModifiedBy>Khanday</cp:lastModifiedBy>
  <cp:revision>293</cp:revision>
  <dcterms:created xsi:type="dcterms:W3CDTF">2012-03-28T05:19:20Z</dcterms:created>
  <dcterms:modified xsi:type="dcterms:W3CDTF">2019-04-30T19:19:14Z</dcterms:modified>
</cp:coreProperties>
</file>